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6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79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07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3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2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3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6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0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98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85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0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A97B5-FE78-484A-88BC-39DE972A5E84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4386A-7541-4969-9420-063BFD7B4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4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9E91C2D-0185-475C-C179-DEAF4BF11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67" y="126465"/>
            <a:ext cx="1043434" cy="891413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D468ABCE-8387-BC5D-1317-42669369E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514" y="2359421"/>
            <a:ext cx="6577881" cy="4549241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accent2">
                    <a:lumMod val="50000"/>
                  </a:schemeClr>
                </a:solidFill>
              </a:rPr>
              <a:t>対象</a:t>
            </a:r>
            <a:r>
              <a:rPr kumimoji="1" lang="ja-JP" altLang="en-US" sz="1400" dirty="0"/>
              <a:t>：５歳～高校生の将棋初心者</a:t>
            </a:r>
            <a:r>
              <a:rPr kumimoji="1" lang="en-US" altLang="ja-JP" sz="1200" dirty="0"/>
              <a:t>※</a:t>
            </a:r>
            <a:r>
              <a:rPr kumimoji="1" lang="ja-JP" altLang="en-US" sz="1200" dirty="0"/>
              <a:t>ルールがわからなくて</a:t>
            </a:r>
            <a:r>
              <a:rPr lang="en-US" altLang="ja-JP" sz="1200" dirty="0"/>
              <a:t>OK</a:t>
            </a:r>
            <a:r>
              <a:rPr kumimoji="1" lang="ja-JP" altLang="en-US" sz="1200" dirty="0"/>
              <a:t>！</a:t>
            </a:r>
            <a:endParaRPr kumimoji="1" lang="en-US" altLang="ja-JP" sz="1200" dirty="0"/>
          </a:p>
          <a:p>
            <a:pPr algn="l"/>
            <a:r>
              <a:rPr lang="ja-JP" altLang="en-US" sz="1200" dirty="0"/>
              <a:t>　　　　　　　　　　</a:t>
            </a:r>
            <a:r>
              <a:rPr kumimoji="1" lang="ja-JP" altLang="en-US" sz="1200" dirty="0"/>
              <a:t>　</a:t>
            </a:r>
            <a:r>
              <a:rPr kumimoji="1" lang="en-US" altLang="ja-JP" sz="1200" b="1" dirty="0"/>
              <a:t>※</a:t>
            </a:r>
            <a:r>
              <a:rPr kumimoji="1" lang="ja-JP" altLang="en-US" sz="1200" b="1" dirty="0"/>
              <a:t>保護者の</a:t>
            </a:r>
            <a:r>
              <a:rPr lang="ja-JP" altLang="en-US" sz="1200" b="1" dirty="0"/>
              <a:t>方がお子様と一緒に</a:t>
            </a:r>
            <a:r>
              <a:rPr kumimoji="1" lang="ja-JP" altLang="en-US" sz="1200" b="1" dirty="0"/>
              <a:t>参加する事も可能です</a:t>
            </a:r>
            <a:endParaRPr kumimoji="1" lang="en-US" altLang="ja-JP" sz="1200" b="1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400" b="1" u="sng" dirty="0">
                <a:solidFill>
                  <a:schemeClr val="accent2">
                    <a:lumMod val="50000"/>
                  </a:schemeClr>
                </a:solidFill>
              </a:rPr>
              <a:t>参加費：無料</a:t>
            </a:r>
            <a:r>
              <a:rPr lang="ja-JP" altLang="en-US" sz="1400" dirty="0">
                <a:solidFill>
                  <a:schemeClr val="accent2">
                    <a:lumMod val="50000"/>
                  </a:schemeClr>
                </a:solidFill>
              </a:rPr>
              <a:t>　</a:t>
            </a:r>
            <a:r>
              <a:rPr lang="en-US" altLang="ja-JP" sz="1200" dirty="0"/>
              <a:t>※</a:t>
            </a:r>
            <a:r>
              <a:rPr lang="ja-JP" altLang="en-US" sz="1200" dirty="0"/>
              <a:t>盤駒などもこちらで準備いたします</a:t>
            </a:r>
            <a:endParaRPr lang="en-US" altLang="ja-JP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accent2">
                    <a:lumMod val="50000"/>
                  </a:schemeClr>
                </a:solidFill>
              </a:rPr>
              <a:t>日程</a:t>
            </a:r>
            <a:r>
              <a:rPr kumimoji="1" lang="ja-JP" altLang="en-US" sz="1400" dirty="0"/>
              <a:t>：</a:t>
            </a:r>
            <a:r>
              <a:rPr kumimoji="1" lang="ja-JP" altLang="en-US" sz="1400" b="1" u="sng" dirty="0"/>
              <a:t>初回：</a:t>
            </a:r>
            <a:r>
              <a:rPr kumimoji="1" lang="en-US" altLang="ja-JP" sz="1400" b="1" u="sng" dirty="0"/>
              <a:t>7</a:t>
            </a:r>
            <a:r>
              <a:rPr kumimoji="1" lang="ja-JP" altLang="en-US" sz="1400" b="1" u="sng" dirty="0"/>
              <a:t>月</a:t>
            </a:r>
            <a:r>
              <a:rPr lang="en-US" altLang="ja-JP" sz="1400" b="1" u="sng" dirty="0"/>
              <a:t>21</a:t>
            </a:r>
            <a:r>
              <a:rPr kumimoji="1" lang="ja-JP" altLang="en-US" sz="1400" b="1" u="sng" dirty="0"/>
              <a:t>日（日）</a:t>
            </a:r>
            <a:r>
              <a:rPr kumimoji="1" lang="en-US" altLang="ja-JP" sz="1600" b="1" u="sng" dirty="0"/>
              <a:t>15:00</a:t>
            </a:r>
            <a:r>
              <a:rPr kumimoji="1" lang="ja-JP" altLang="en-US" sz="1600" b="1" u="sng" dirty="0"/>
              <a:t>～</a:t>
            </a:r>
            <a:r>
              <a:rPr kumimoji="1" lang="en-US" altLang="ja-JP" sz="1600" b="1" u="sng" dirty="0"/>
              <a:t>17:00</a:t>
            </a:r>
            <a:r>
              <a:rPr kumimoji="1" lang="ja-JP" altLang="en-US" sz="1600" b="1" u="sng" dirty="0"/>
              <a:t>　</a:t>
            </a:r>
            <a:r>
              <a:rPr kumimoji="1" lang="en-US" altLang="ja-JP" sz="1000" b="1" u="sng" dirty="0"/>
              <a:t>※</a:t>
            </a:r>
            <a:r>
              <a:rPr kumimoji="1" lang="ja-JP" altLang="en-US" sz="1000" b="1" u="sng" dirty="0"/>
              <a:t>初回のみ日曜日</a:t>
            </a:r>
            <a:endParaRPr kumimoji="1" lang="en-US" altLang="ja-JP" sz="1000" b="1" u="sng" dirty="0"/>
          </a:p>
          <a:p>
            <a:pPr algn="l"/>
            <a:r>
              <a:rPr lang="ja-JP" altLang="en-US" sz="1100" dirty="0"/>
              <a:t>　　　　　　　　　　　　　　　　</a:t>
            </a:r>
            <a:endParaRPr kumimoji="1" lang="en-US" altLang="ja-JP" sz="11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kumimoji="1" lang="en-US" altLang="ja-JP" b="1" u="sng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kumimoji="1" lang="en-US" altLang="ja-JP" b="1" u="sng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kumimoji="1" lang="en-US" altLang="ja-JP" b="1" u="sng" dirty="0"/>
          </a:p>
          <a:p>
            <a:pPr algn="l"/>
            <a:r>
              <a:rPr kumimoji="1" lang="ja-JP" altLang="en-US" dirty="0"/>
              <a:t>　　　</a:t>
            </a:r>
            <a:endParaRPr kumimoji="1" lang="en-US" altLang="ja-JP" dirty="0"/>
          </a:p>
          <a:p>
            <a:pPr algn="l"/>
            <a:endParaRPr lang="en-US" altLang="ja-JP" dirty="0"/>
          </a:p>
          <a:p>
            <a:pPr algn="l"/>
            <a:endParaRPr kumimoji="1" lang="en-US" altLang="ja-JP" dirty="0"/>
          </a:p>
          <a:p>
            <a:pPr algn="l"/>
            <a:endParaRPr lang="en-US" altLang="ja-JP" dirty="0"/>
          </a:p>
          <a:p>
            <a:pPr algn="l"/>
            <a:endParaRPr kumimoji="1" lang="en-US" altLang="ja-JP" dirty="0"/>
          </a:p>
          <a:p>
            <a:pPr algn="l"/>
            <a:endParaRPr kumimoji="1" lang="en-US" altLang="ja-JP" dirty="0"/>
          </a:p>
          <a:p>
            <a:pPr algn="l"/>
            <a:r>
              <a:rPr kumimoji="1" lang="ja-JP" altLang="en-US" dirty="0"/>
              <a:t>　</a:t>
            </a:r>
            <a:endParaRPr kumimoji="1" lang="en-US" altLang="ja-JP" dirty="0"/>
          </a:p>
          <a:p>
            <a:pPr algn="l"/>
            <a:endParaRPr lang="en-US" altLang="ja-JP" dirty="0"/>
          </a:p>
          <a:p>
            <a:pPr algn="l"/>
            <a:endParaRPr kumimoji="1" lang="en-US" altLang="ja-JP" sz="1300" dirty="0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8A8EA62B-8052-20AD-C5BD-FB59D1C16693}"/>
              </a:ext>
            </a:extLst>
          </p:cNvPr>
          <p:cNvSpPr/>
          <p:nvPr/>
        </p:nvSpPr>
        <p:spPr>
          <a:xfrm>
            <a:off x="514350" y="1440523"/>
            <a:ext cx="1380861" cy="745189"/>
          </a:xfrm>
          <a:prstGeom prst="clou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考える力</a:t>
            </a:r>
            <a:endParaRPr kumimoji="1" lang="en-US" altLang="ja-JP" sz="1100" dirty="0"/>
          </a:p>
          <a:p>
            <a:pPr algn="ctr"/>
            <a:r>
              <a:rPr kumimoji="1" lang="ja-JP" altLang="en-US" sz="1100" dirty="0"/>
              <a:t>を育む</a:t>
            </a:r>
          </a:p>
        </p:txBody>
      </p:sp>
      <p:sp>
        <p:nvSpPr>
          <p:cNvPr id="6" name="雲 5">
            <a:extLst>
              <a:ext uri="{FF2B5EF4-FFF2-40B4-BE49-F238E27FC236}">
                <a16:creationId xmlns:a16="http://schemas.microsoft.com/office/drawing/2014/main" id="{3016FB71-E900-78EC-124A-56FE4DB00CD4}"/>
              </a:ext>
            </a:extLst>
          </p:cNvPr>
          <p:cNvSpPr/>
          <p:nvPr/>
        </p:nvSpPr>
        <p:spPr>
          <a:xfrm>
            <a:off x="3611290" y="1415471"/>
            <a:ext cx="2062895" cy="682131"/>
          </a:xfrm>
          <a:prstGeom prst="clou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画面から離れた</a:t>
            </a:r>
            <a:endParaRPr kumimoji="1" lang="en-US" altLang="ja-JP" sz="1100" dirty="0"/>
          </a:p>
          <a:p>
            <a:pPr algn="ctr"/>
            <a:r>
              <a:rPr kumimoji="1" lang="ja-JP" altLang="en-US" sz="1100" dirty="0"/>
              <a:t>アナログな時間</a:t>
            </a:r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189F510D-ABFC-E451-8FA2-46B535C3E781}"/>
              </a:ext>
            </a:extLst>
          </p:cNvPr>
          <p:cNvSpPr/>
          <p:nvPr/>
        </p:nvSpPr>
        <p:spPr>
          <a:xfrm>
            <a:off x="1918714" y="1281115"/>
            <a:ext cx="1615523" cy="742025"/>
          </a:xfrm>
          <a:prstGeom prst="clou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伝統文化</a:t>
            </a:r>
            <a:endParaRPr kumimoji="1" lang="en-US" altLang="ja-JP" sz="1100" dirty="0"/>
          </a:p>
          <a:p>
            <a:pPr algn="ctr"/>
            <a:r>
              <a:rPr kumimoji="1" lang="ja-JP" altLang="en-US" sz="1100" dirty="0"/>
              <a:t>礼儀を学ぶ</a:t>
            </a:r>
            <a:endParaRPr kumimoji="1" lang="ja-JP" altLang="en-US" sz="1200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4C8BF1F-C3FF-01EE-AB13-646F9B60E70E}"/>
              </a:ext>
            </a:extLst>
          </p:cNvPr>
          <p:cNvSpPr txBox="1">
            <a:spLocks/>
          </p:cNvSpPr>
          <p:nvPr/>
        </p:nvSpPr>
        <p:spPr>
          <a:xfrm>
            <a:off x="514350" y="8884777"/>
            <a:ext cx="5829300" cy="9551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/>
              <a:t>　後援：広島市教育委員会　　　主催団体：広島将棋会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09A80154-8DA5-AD32-2ED9-F353D053AEDF}"/>
              </a:ext>
            </a:extLst>
          </p:cNvPr>
          <p:cNvSpPr txBox="1">
            <a:spLocks/>
          </p:cNvSpPr>
          <p:nvPr/>
        </p:nvSpPr>
        <p:spPr>
          <a:xfrm>
            <a:off x="-32443" y="7965594"/>
            <a:ext cx="6701840" cy="218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　</a:t>
            </a:r>
            <a:r>
              <a:rPr lang="ja-JP" altLang="en-US" sz="1400" dirty="0"/>
              <a:t>将棋ひろば</a:t>
            </a:r>
            <a:r>
              <a:rPr lang="ja-JP" altLang="en-US" sz="1200" dirty="0"/>
              <a:t>（広島市中区舟入本町</a:t>
            </a:r>
            <a:r>
              <a:rPr lang="en-US" altLang="ja-JP" sz="1200" dirty="0"/>
              <a:t>7-1</a:t>
            </a:r>
            <a:r>
              <a:rPr lang="ja-JP" altLang="en-US" sz="1200" dirty="0"/>
              <a:t>　吉長ﾋﾞﾙ２</a:t>
            </a:r>
            <a:r>
              <a:rPr lang="en-US" altLang="ja-JP" sz="1200" dirty="0"/>
              <a:t>F</a:t>
            </a:r>
            <a:r>
              <a:rPr lang="ja-JP" altLang="en-US" sz="1200" dirty="0"/>
              <a:t>）</a:t>
            </a:r>
            <a:r>
              <a:rPr lang="en-US" altLang="ja-JP" sz="1200" dirty="0"/>
              <a:t>※</a:t>
            </a:r>
            <a:r>
              <a:rPr lang="ja-JP" altLang="en-US" sz="1200" dirty="0"/>
              <a:t>国道</a:t>
            </a:r>
            <a:r>
              <a:rPr lang="en-US" altLang="ja-JP" sz="1200" dirty="0"/>
              <a:t>2</a:t>
            </a:r>
            <a:r>
              <a:rPr lang="ja-JP" altLang="en-US" sz="1200" dirty="0"/>
              <a:t>号線沿い</a:t>
            </a:r>
            <a:endParaRPr lang="en-US" altLang="ja-JP" sz="1400" dirty="0"/>
          </a:p>
          <a:p>
            <a:r>
              <a:rPr lang="en-US" altLang="ja-JP" sz="1100" dirty="0"/>
              <a:t>※</a:t>
            </a:r>
            <a:r>
              <a:rPr lang="ja-JP" altLang="en-US" sz="1100" dirty="0"/>
              <a:t>駐車場はございません、近隣のコインパーキングをご利用ください</a:t>
            </a:r>
            <a:endParaRPr lang="en-US" altLang="ja-JP" sz="1200" dirty="0"/>
          </a:p>
          <a:p>
            <a:pPr algn="l"/>
            <a:r>
              <a:rPr lang="ja-JP" altLang="en-US" sz="1600" dirty="0"/>
              <a:t>　　</a:t>
            </a:r>
            <a:r>
              <a:rPr lang="ja-JP" altLang="en-US" sz="1400" dirty="0"/>
              <a:t>✆０８０－４５５５－４７３１（お問い合わせ先：矢野啓太）</a:t>
            </a:r>
            <a:endParaRPr lang="en-US" altLang="ja-JP" sz="1400" dirty="0"/>
          </a:p>
          <a:p>
            <a:pPr algn="l"/>
            <a:r>
              <a:rPr lang="ja-JP" altLang="en-US" sz="1600" dirty="0"/>
              <a:t>　　✉</a:t>
            </a:r>
            <a:r>
              <a:rPr lang="en-US" altLang="ja-JP" sz="1600" dirty="0"/>
              <a:t>hiroshimashogikai@gmail.com</a:t>
            </a:r>
          </a:p>
          <a:p>
            <a:pPr algn="l"/>
            <a:r>
              <a:rPr lang="ja-JP" altLang="en-US" sz="1600" dirty="0"/>
              <a:t>　　</a:t>
            </a:r>
            <a:r>
              <a:rPr lang="en-US" altLang="ja-JP" sz="1600" dirty="0"/>
              <a:t>URL:https://sites.google.com/view/hiroshimashogikai</a:t>
            </a:r>
          </a:p>
          <a:p>
            <a:endParaRPr lang="en-US" altLang="ja-JP" sz="1600" dirty="0"/>
          </a:p>
          <a:p>
            <a:endParaRPr lang="en-US" altLang="ja-JP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2E281B0-0F7F-547C-CE57-726344806909}"/>
              </a:ext>
            </a:extLst>
          </p:cNvPr>
          <p:cNvSpPr/>
          <p:nvPr/>
        </p:nvSpPr>
        <p:spPr>
          <a:xfrm>
            <a:off x="920874" y="993063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kumimoji="1" lang="ja-JP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はじめよう！将棋</a:t>
            </a:r>
            <a:r>
              <a:rPr lang="ja-JP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体験講座</a:t>
            </a:r>
            <a:endParaRPr lang="ja-JP" altLang="en-US" sz="5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E0FFCDE-B839-9BAD-C88D-F7F051EB347E}"/>
              </a:ext>
            </a:extLst>
          </p:cNvPr>
          <p:cNvSpPr/>
          <p:nvPr/>
        </p:nvSpPr>
        <p:spPr>
          <a:xfrm>
            <a:off x="-859319" y="225523"/>
            <a:ext cx="916322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令和６年度文化庁伝統文化親子教室事業</a:t>
            </a:r>
          </a:p>
        </p:txBody>
      </p:sp>
      <p:sp>
        <p:nvSpPr>
          <p:cNvPr id="22" name="フローチャート: 端子 21">
            <a:extLst>
              <a:ext uri="{FF2B5EF4-FFF2-40B4-BE49-F238E27FC236}">
                <a16:creationId xmlns:a16="http://schemas.microsoft.com/office/drawing/2014/main" id="{61269F47-2BD7-AB36-E155-197298323757}"/>
              </a:ext>
            </a:extLst>
          </p:cNvPr>
          <p:cNvSpPr/>
          <p:nvPr/>
        </p:nvSpPr>
        <p:spPr>
          <a:xfrm>
            <a:off x="1535625" y="7685092"/>
            <a:ext cx="3689661" cy="280502"/>
          </a:xfrm>
          <a:prstGeom prst="flowChartTerminator">
            <a:avLst/>
          </a:prstGeom>
          <a:solidFill>
            <a:schemeClr val="bg2"/>
          </a:solidFill>
          <a:ln>
            <a:prstDash val="sysDash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/>
              <a:t>お問い合わせ・お申込み・会場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52E3CF94-C499-53D3-A13A-9C145C619C3D}"/>
              </a:ext>
            </a:extLst>
          </p:cNvPr>
          <p:cNvCxnSpPr>
            <a:cxnSpLocks/>
          </p:cNvCxnSpPr>
          <p:nvPr/>
        </p:nvCxnSpPr>
        <p:spPr>
          <a:xfrm>
            <a:off x="-32443" y="9518454"/>
            <a:ext cx="6842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7B154859-AF39-F3B7-DEDC-E8E139D5B1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302" y="8303902"/>
            <a:ext cx="1021223" cy="1021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F55917A-BCCB-E230-3FDA-FEA6BAB29B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790" y="1689385"/>
            <a:ext cx="1045694" cy="1045694"/>
          </a:xfrm>
          <a:prstGeom prst="rect">
            <a:avLst/>
          </a:prstGeom>
        </p:spPr>
      </p:pic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B313007F-5D99-36C5-84F9-D57602F82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59081"/>
              </p:ext>
            </p:extLst>
          </p:nvPr>
        </p:nvGraphicFramePr>
        <p:xfrm>
          <a:off x="522299" y="3514701"/>
          <a:ext cx="5829299" cy="4020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4506">
                  <a:extLst>
                    <a:ext uri="{9D8B030D-6E8A-4147-A177-3AD203B41FA5}">
                      <a16:colId xmlns:a16="http://schemas.microsoft.com/office/drawing/2014/main" val="1087879819"/>
                    </a:ext>
                  </a:extLst>
                </a:gridCol>
                <a:gridCol w="1465366">
                  <a:extLst>
                    <a:ext uri="{9D8B030D-6E8A-4147-A177-3AD203B41FA5}">
                      <a16:colId xmlns:a16="http://schemas.microsoft.com/office/drawing/2014/main" val="2845363918"/>
                    </a:ext>
                  </a:extLst>
                </a:gridCol>
                <a:gridCol w="2579427">
                  <a:extLst>
                    <a:ext uri="{9D8B030D-6E8A-4147-A177-3AD203B41FA5}">
                      <a16:colId xmlns:a16="http://schemas.microsoft.com/office/drawing/2014/main" val="3535994696"/>
                    </a:ext>
                  </a:extLst>
                </a:gridCol>
              </a:tblGrid>
              <a:tr h="46768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回目以降の日程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100" dirty="0"/>
                        <a:t>（いずれも</a:t>
                      </a:r>
                      <a:r>
                        <a:rPr kumimoji="1" lang="ja-JP" altLang="en-US" sz="1100" b="1" u="sng" dirty="0"/>
                        <a:t>金曜日</a:t>
                      </a:r>
                      <a:r>
                        <a:rPr kumimoji="1" lang="ja-JP" altLang="en-US" sz="1100" dirty="0"/>
                        <a:t>）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時間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/>
                        <a:t>主な講義内容</a:t>
                      </a:r>
                      <a:endParaRPr kumimoji="1" lang="en-US" altLang="ja-JP" sz="1050" b="0" dirty="0"/>
                    </a:p>
                    <a:p>
                      <a:pPr algn="ctr"/>
                      <a:r>
                        <a:rPr kumimoji="1" lang="en-US" altLang="ja-JP" sz="800" b="0" dirty="0"/>
                        <a:t>※</a:t>
                      </a:r>
                      <a:r>
                        <a:rPr kumimoji="1" lang="ja-JP" altLang="en-US" sz="800" b="0" dirty="0"/>
                        <a:t>適宜、対局練習・対局を通した指導を実施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19523"/>
                  </a:ext>
                </a:extLst>
              </a:tr>
              <a:tr h="5393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7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26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15:00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17:00</a:t>
                      </a:r>
                    </a:p>
                    <a:p>
                      <a:pPr algn="ctr"/>
                      <a:r>
                        <a:rPr kumimoji="1" lang="en-US" altLang="ja-JP" sz="1050" dirty="0"/>
                        <a:t>※</a:t>
                      </a:r>
                      <a:r>
                        <a:rPr kumimoji="1" lang="ja-JP" altLang="en-US" sz="1050" dirty="0"/>
                        <a:t>夏休み期間のため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基本ルール・駒の動かし方・棒銀戦法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7354435"/>
                  </a:ext>
                </a:extLst>
              </a:tr>
              <a:tr h="5641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8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9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16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23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30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15:00</a:t>
                      </a:r>
                      <a:r>
                        <a:rPr kumimoji="1" lang="ja-JP" altLang="en-US" sz="1050" dirty="0"/>
                        <a:t>～</a:t>
                      </a:r>
                      <a:r>
                        <a:rPr kumimoji="1" lang="en-US" altLang="ja-JP" sz="1050" dirty="0"/>
                        <a:t>17:00</a:t>
                      </a:r>
                    </a:p>
                    <a:p>
                      <a:pPr algn="ctr"/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夏休み期間のため</a:t>
                      </a:r>
                      <a:endParaRPr kumimoji="1" lang="ja-JP" altLang="en-US" sz="1050" dirty="0"/>
                    </a:p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居飛車・振り飛車・囲い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7405263"/>
                  </a:ext>
                </a:extLst>
              </a:tr>
              <a:tr h="4899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9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6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27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16:00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18:00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対局マナー・詰めろ・必至・囲い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6502904"/>
                  </a:ext>
                </a:extLst>
              </a:tr>
              <a:tr h="4899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4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25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16:00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18:00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手筋・プロ棋戦・プロを目指す方法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08507"/>
                  </a:ext>
                </a:extLst>
              </a:tr>
              <a:tr h="4899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15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29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16:00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18:00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対局時計の使い方・３手詰・駒落ち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9196185"/>
                  </a:ext>
                </a:extLst>
              </a:tr>
              <a:tr h="4899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月（</a:t>
                      </a:r>
                      <a:r>
                        <a:rPr kumimoji="1" lang="en-US" altLang="ja-JP" sz="1200" dirty="0"/>
                        <a:t>6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16:00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18:00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ステップアップしたルール、駒落ち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912594"/>
                  </a:ext>
                </a:extLst>
              </a:tr>
              <a:tr h="4899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</a:t>
                      </a:r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日最終日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全</a:t>
                      </a:r>
                      <a:r>
                        <a:rPr kumimoji="1" lang="en-US" altLang="ja-JP" sz="1200" dirty="0"/>
                        <a:t>18</a:t>
                      </a:r>
                      <a:r>
                        <a:rPr kumimoji="1" lang="ja-JP" altLang="en-US" sz="1200" dirty="0"/>
                        <a:t>回</a:t>
                      </a:r>
                      <a:endParaRPr kumimoji="1" lang="en-US" altLang="ja-JP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16:00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18:00</a:t>
                      </a:r>
                      <a:endParaRPr kumimoji="1" lang="ja-JP" altLang="en-US" sz="1200" dirty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大会形式での対局会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6308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21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340</TotalTime>
  <Words>335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子ども将棋教室！</dc:title>
  <dc:creator>矢野 啓太</dc:creator>
  <cp:lastModifiedBy>啓太 矢野</cp:lastModifiedBy>
  <cp:revision>4</cp:revision>
  <dcterms:created xsi:type="dcterms:W3CDTF">2023-04-25T04:55:26Z</dcterms:created>
  <dcterms:modified xsi:type="dcterms:W3CDTF">2024-07-22T05:27:29Z</dcterms:modified>
</cp:coreProperties>
</file>